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336" r:id="rId3"/>
    <p:sldId id="316" r:id="rId4"/>
    <p:sldId id="293" r:id="rId5"/>
    <p:sldId id="349" r:id="rId6"/>
    <p:sldId id="345" r:id="rId7"/>
    <p:sldId id="343" r:id="rId8"/>
    <p:sldId id="339" r:id="rId9"/>
    <p:sldId id="351" r:id="rId10"/>
    <p:sldId id="350" r:id="rId11"/>
    <p:sldId id="344" r:id="rId12"/>
    <p:sldId id="335" r:id="rId13"/>
    <p:sldId id="356" r:id="rId14"/>
    <p:sldId id="354" r:id="rId15"/>
    <p:sldId id="352" r:id="rId16"/>
    <p:sldId id="337" r:id="rId17"/>
    <p:sldId id="338" r:id="rId18"/>
    <p:sldId id="300" r:id="rId19"/>
    <p:sldId id="346" r:id="rId20"/>
    <p:sldId id="353" r:id="rId21"/>
    <p:sldId id="286" r:id="rId22"/>
    <p:sldId id="355" r:id="rId23"/>
    <p:sldId id="3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20" d="100"/>
          <a:sy n="120" d="100"/>
        </p:scale>
        <p:origin x="99" y="42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2022-10-07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Missing </a:t>
            </a:r>
            <a:r>
              <a:rPr lang="en-US" b="1" dirty="0">
                <a:solidFill>
                  <a:srgbClr val="C00000"/>
                </a:solidFill>
              </a:rPr>
              <a:t>unifying hypotheses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472E5-59A5-4EA1-BB70-CF7B64261BD9}"/>
              </a:ext>
            </a:extLst>
          </p:cNvPr>
          <p:cNvGrpSpPr/>
          <p:nvPr/>
        </p:nvGrpSpPr>
        <p:grpSpPr>
          <a:xfrm>
            <a:off x="276593" y="1132829"/>
            <a:ext cx="3533795" cy="5223521"/>
            <a:chOff x="119113" y="1132829"/>
            <a:chExt cx="3533795" cy="52235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FE296-66A2-4B75-ABB6-815189547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2" t="17575" r="70608" b="43871"/>
            <a:stretch/>
          </p:blipFill>
          <p:spPr>
            <a:xfrm>
              <a:off x="685873" y="1132829"/>
              <a:ext cx="2172474" cy="23097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A04933-542F-4B75-9BE4-BAD2E5392D3E}"/>
                </a:ext>
              </a:extLst>
            </p:cNvPr>
            <p:cNvSpPr txBox="1"/>
            <p:nvPr/>
          </p:nvSpPr>
          <p:spPr>
            <a:xfrm>
              <a:off x="119113" y="5989628"/>
              <a:ext cx="3533795" cy="36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900" dirty="0" err="1"/>
                <a:t>Showshoe</a:t>
              </a:r>
              <a:r>
                <a:rPr lang="en-CA" sz="900" dirty="0"/>
                <a:t> hares, photos by </a:t>
              </a:r>
              <a:r>
                <a:rPr lang="en-GB" sz="900" dirty="0"/>
                <a:t>D. Gordon and</a:t>
              </a:r>
            </a:p>
            <a:p>
              <a:pPr algn="ctr"/>
              <a:r>
                <a:rPr lang="en-GB" sz="900" dirty="0"/>
                <a:t>E. Robertson (bottom), </a:t>
              </a:r>
              <a:r>
                <a:rPr lang="en-CA" sz="900" dirty="0"/>
                <a:t>CC BY-SA 3.0, via Wikimedia  Commons</a:t>
              </a:r>
            </a:p>
          </p:txBody>
        </p:sp>
        <p:pic>
          <p:nvPicPr>
            <p:cNvPr id="10" name="Picture 9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EE3F344A-68E2-46E0-A14C-1D07BB1F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3605229"/>
              <a:ext cx="2437329" cy="2306418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73F2D-1AA2-4420-B985-9D41147B9F15}"/>
              </a:ext>
            </a:extLst>
          </p:cNvPr>
          <p:cNvSpPr/>
          <p:nvPr/>
        </p:nvSpPr>
        <p:spPr>
          <a:xfrm>
            <a:off x="523164" y="1373875"/>
            <a:ext cx="2203262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7D9F-FE93-42C3-BF49-443931E44275}"/>
              </a:ext>
            </a:extLst>
          </p:cNvPr>
          <p:cNvSpPr/>
          <p:nvPr/>
        </p:nvSpPr>
        <p:spPr>
          <a:xfrm>
            <a:off x="2784143" y="2115403"/>
            <a:ext cx="856965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445-5A18-4EFE-9FFC-B719CE603A9C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6" grpId="0"/>
      <p:bldP spid="3" grpId="0" animBg="1"/>
      <p:bldP spid="3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causes…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rgbClr val="C00000"/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dirty="0"/>
              <a:t>Repeat analysis for 2,000+ animals (80+ species)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Estimate </a:t>
            </a:r>
            <a:r>
              <a:rPr lang="en-CA" b="1" dirty="0">
                <a:solidFill>
                  <a:srgbClr val="C00000"/>
                </a:solidFill>
              </a:rPr>
              <a:t>behaviors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Between populations</a:t>
            </a:r>
          </a:p>
          <a:p>
            <a:pPr lvl="1"/>
            <a:r>
              <a:rPr lang="en-CA" dirty="0"/>
              <a:t>Between species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Test for </a:t>
            </a:r>
            <a:r>
              <a:rPr lang="en-CA" b="1" dirty="0">
                <a:solidFill>
                  <a:srgbClr val="C00000"/>
                </a:solidFill>
              </a:rPr>
              <a:t>common behavior</a:t>
            </a:r>
            <a:r>
              <a:rPr lang="en-CA" dirty="0"/>
              <a:t> between all mammals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r>
              <a:rPr lang="en-CA" dirty="0"/>
              <a:t>Decreases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5003968" y="6256880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5122624" y="6271709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C00000"/>
                </a:solidFill>
              </a:rPr>
              <a:t>unifying hypotheses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45" y="1169299"/>
              <a:ext cx="1834816" cy="2441824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9D8A-5D5D-412D-9096-FBC1A5B41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17576" r="30687" b="3151"/>
          <a:stretch/>
        </p:blipFill>
        <p:spPr>
          <a:xfrm>
            <a:off x="727358" y="1090936"/>
            <a:ext cx="7004401" cy="5061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376603" y="6192740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292833" y="6048871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844280" y="1682118"/>
            <a:ext cx="2437329" cy="4288772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964270-FB57-4C9A-A4A7-4670E22840C1}"/>
              </a:ext>
            </a:extLst>
          </p:cNvPr>
          <p:cNvSpPr/>
          <p:nvPr/>
        </p:nvSpPr>
        <p:spPr>
          <a:xfrm>
            <a:off x="573206" y="3516573"/>
            <a:ext cx="7333397" cy="2602173"/>
          </a:xfrm>
          <a:custGeom>
            <a:avLst/>
            <a:gdLst>
              <a:gd name="connsiteX0" fmla="*/ 81887 w 7333397"/>
              <a:gd name="connsiteY0" fmla="*/ 0 h 2602173"/>
              <a:gd name="connsiteX1" fmla="*/ 686937 w 7333397"/>
              <a:gd name="connsiteY1" fmla="*/ 68239 h 2602173"/>
              <a:gd name="connsiteX2" fmla="*/ 2847833 w 7333397"/>
              <a:gd name="connsiteY2" fmla="*/ 68239 h 2602173"/>
              <a:gd name="connsiteX3" fmla="*/ 2847833 w 7333397"/>
              <a:gd name="connsiteY3" fmla="*/ 236561 h 2602173"/>
              <a:gd name="connsiteX4" fmla="*/ 4858603 w 7333397"/>
              <a:gd name="connsiteY4" fmla="*/ 204717 h 2602173"/>
              <a:gd name="connsiteX5" fmla="*/ 4867701 w 7333397"/>
              <a:gd name="connsiteY5" fmla="*/ 232012 h 2602173"/>
              <a:gd name="connsiteX6" fmla="*/ 5058770 w 7333397"/>
              <a:gd name="connsiteY6" fmla="*/ 18197 h 2602173"/>
              <a:gd name="connsiteX7" fmla="*/ 7178722 w 7333397"/>
              <a:gd name="connsiteY7" fmla="*/ 104633 h 2602173"/>
              <a:gd name="connsiteX8" fmla="*/ 7333397 w 7333397"/>
              <a:gd name="connsiteY8" fmla="*/ 2602173 h 2602173"/>
              <a:gd name="connsiteX9" fmla="*/ 0 w 7333397"/>
              <a:gd name="connsiteY9" fmla="*/ 2556681 h 2602173"/>
              <a:gd name="connsiteX10" fmla="*/ 81887 w 7333397"/>
              <a:gd name="connsiteY10" fmla="*/ 0 h 26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33397" h="2602173">
                <a:moveTo>
                  <a:pt x="81887" y="0"/>
                </a:moveTo>
                <a:lnTo>
                  <a:pt x="686937" y="68239"/>
                </a:lnTo>
                <a:lnTo>
                  <a:pt x="2847833" y="68239"/>
                </a:lnTo>
                <a:lnTo>
                  <a:pt x="2847833" y="236561"/>
                </a:lnTo>
                <a:lnTo>
                  <a:pt x="4858603" y="204717"/>
                </a:lnTo>
                <a:cubicBezTo>
                  <a:pt x="4907725" y="259296"/>
                  <a:pt x="4917259" y="260331"/>
                  <a:pt x="4867701" y="232012"/>
                </a:cubicBezTo>
                <a:lnTo>
                  <a:pt x="5058770" y="18197"/>
                </a:lnTo>
                <a:lnTo>
                  <a:pt x="7178722" y="104633"/>
                </a:lnTo>
                <a:lnTo>
                  <a:pt x="7333397" y="2602173"/>
                </a:lnTo>
                <a:lnTo>
                  <a:pt x="0" y="2556681"/>
                </a:lnTo>
                <a:lnTo>
                  <a:pt x="8188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6123</TotalTime>
  <Words>1457</Words>
  <Application>Microsoft Office PowerPoint</Application>
  <PresentationFormat>Widescreen</PresentationFormat>
  <Paragraphs>144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predictability affect animal movement</vt:lpstr>
      <vt:lpstr>Why do animals move?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Simulating animal movement</vt:lpstr>
      <vt:lpstr>Simulating animal movement</vt:lpstr>
      <vt:lpstr>Simulating animal movement</vt:lpstr>
      <vt:lpstr>Relationships can be complicated…</vt:lpstr>
      <vt:lpstr>…but they can also be simple!</vt:lpstr>
      <vt:lpstr>Complex relationships in “real data”</vt:lpstr>
      <vt:lpstr>Simple relationships in “real data”!</vt:lpstr>
      <vt:lpstr>Summary</vt:lpstr>
      <vt:lpstr>What’s next?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</cp:lastModifiedBy>
  <cp:revision>231</cp:revision>
  <dcterms:created xsi:type="dcterms:W3CDTF">2021-11-11T16:37:17Z</dcterms:created>
  <dcterms:modified xsi:type="dcterms:W3CDTF">2022-10-07T21:03:09Z</dcterms:modified>
</cp:coreProperties>
</file>